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328" r:id="rId4"/>
    <p:sldId id="258" r:id="rId5"/>
    <p:sldId id="331" r:id="rId6"/>
    <p:sldId id="332" r:id="rId7"/>
    <p:sldId id="333" r:id="rId8"/>
    <p:sldId id="334" r:id="rId9"/>
    <p:sldId id="335" r:id="rId10"/>
    <p:sldId id="336" r:id="rId11"/>
    <p:sldId id="297" r:id="rId12"/>
    <p:sldId id="261" r:id="rId13"/>
    <p:sldId id="259" r:id="rId14"/>
    <p:sldId id="260" r:id="rId15"/>
    <p:sldId id="337" r:id="rId16"/>
    <p:sldId id="338" r:id="rId17"/>
    <p:sldId id="339" r:id="rId18"/>
    <p:sldId id="340" r:id="rId19"/>
    <p:sldId id="342" r:id="rId20"/>
    <p:sldId id="298" r:id="rId21"/>
    <p:sldId id="262" r:id="rId22"/>
    <p:sldId id="263" r:id="rId23"/>
    <p:sldId id="264" r:id="rId24"/>
    <p:sldId id="343" r:id="rId25"/>
    <p:sldId id="344" r:id="rId26"/>
    <p:sldId id="345" r:id="rId27"/>
    <p:sldId id="346" r:id="rId28"/>
    <p:sldId id="299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347" r:id="rId44"/>
    <p:sldId id="279" r:id="rId45"/>
    <p:sldId id="348" r:id="rId46"/>
    <p:sldId id="349" r:id="rId47"/>
    <p:sldId id="300" r:id="rId48"/>
    <p:sldId id="280" r:id="rId49"/>
    <p:sldId id="281" r:id="rId50"/>
    <p:sldId id="282" r:id="rId51"/>
    <p:sldId id="350" r:id="rId52"/>
    <p:sldId id="301" r:id="rId53"/>
    <p:sldId id="283" r:id="rId54"/>
    <p:sldId id="351" r:id="rId55"/>
    <p:sldId id="352" r:id="rId56"/>
    <p:sldId id="284" r:id="rId57"/>
    <p:sldId id="302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353" r:id="rId66"/>
    <p:sldId id="354" r:id="rId67"/>
    <p:sldId id="355" r:id="rId68"/>
    <p:sldId id="323" r:id="rId69"/>
    <p:sldId id="293" r:id="rId70"/>
    <p:sldId id="356" r:id="rId71"/>
    <p:sldId id="294" r:id="rId72"/>
    <p:sldId id="357" r:id="rId73"/>
    <p:sldId id="358" r:id="rId74"/>
    <p:sldId id="359" r:id="rId75"/>
    <p:sldId id="324" r:id="rId76"/>
    <p:sldId id="295" r:id="rId77"/>
    <p:sldId id="296" r:id="rId78"/>
    <p:sldId id="303" r:id="rId79"/>
    <p:sldId id="360" r:id="rId80"/>
    <p:sldId id="304" r:id="rId81"/>
    <p:sldId id="305" r:id="rId82"/>
    <p:sldId id="306" r:id="rId83"/>
    <p:sldId id="361" r:id="rId84"/>
    <p:sldId id="362" r:id="rId85"/>
    <p:sldId id="363" r:id="rId86"/>
    <p:sldId id="325" r:id="rId87"/>
    <p:sldId id="307" r:id="rId88"/>
    <p:sldId id="329" r:id="rId89"/>
    <p:sldId id="330" r:id="rId90"/>
    <p:sldId id="308" r:id="rId91"/>
    <p:sldId id="326" r:id="rId92"/>
    <p:sldId id="309" r:id="rId93"/>
    <p:sldId id="310" r:id="rId94"/>
    <p:sldId id="311" r:id="rId95"/>
    <p:sldId id="312" r:id="rId96"/>
    <p:sldId id="313" r:id="rId97"/>
    <p:sldId id="314" r:id="rId98"/>
    <p:sldId id="364" r:id="rId99"/>
    <p:sldId id="315" r:id="rId10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4B3D-0D8F-452D-A5AD-0C3324BF40E3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94064-82BC-429D-9C49-3282B8B952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0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94064-82BC-429D-9C49-3282B8B952B6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51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79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71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5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64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33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90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20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20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34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0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9D32-AA52-4DBD-9BD0-03CE7ABDBAF2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9A5BE-D11A-41D2-BEB6-5283EC1217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447764" y="5949280"/>
            <a:ext cx="42484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1.9 </a:t>
            </a:r>
            <a:r>
              <a:rPr lang="nb-NO" sz="1350" dirty="0">
                <a:latin typeface="Whitney-Book" panose="02000603040000020003" pitchFamily="2" charset="0"/>
              </a:rPr>
              <a:t>Et kompass for økonomistyring (Berg, 2015a)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DBF187D-B964-43A1-9AD5-79351E750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737320"/>
            <a:ext cx="8100392" cy="49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0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FA6DA32-F97E-4486-87CF-D9672D09F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7"/>
            <a:ext cx="9144000" cy="50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483767" y="5942302"/>
            <a:ext cx="4176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2.1 </a:t>
            </a:r>
            <a:r>
              <a:rPr lang="nb-NO" sz="1350" dirty="0">
                <a:latin typeface="Whitney-Book" panose="02000603040000020003" pitchFamily="2" charset="0"/>
              </a:rPr>
              <a:t>Essensen ved de tre hovedregnskapene</a:t>
            </a: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CC39928D-2F57-410A-8ED5-6FA2E3D32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4" y="2271431"/>
            <a:ext cx="8537811" cy="15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59832" y="5936432"/>
            <a:ext cx="3024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2.2 </a:t>
            </a:r>
            <a:r>
              <a:rPr lang="nb-NO" sz="1350" dirty="0">
                <a:latin typeface="Whitney-Book" panose="02000603040000020003" pitchFamily="2" charset="0"/>
              </a:rPr>
              <a:t>Regnskapsføring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9513151-0250-451A-83F1-707956775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740012"/>
            <a:ext cx="7668344" cy="44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59832" y="5935283"/>
            <a:ext cx="3024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2.3 </a:t>
            </a:r>
            <a:r>
              <a:rPr lang="nb-NO" sz="1350" dirty="0">
                <a:latin typeface="Whitney-Book" panose="02000603040000020003" pitchFamily="2" charset="0"/>
              </a:rPr>
              <a:t>Fordeling av verdiskapningen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5F2D3C9-035E-4CEC-8C6F-708CB2213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5" y="1700808"/>
            <a:ext cx="8395830" cy="26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7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75756" y="5935283"/>
            <a:ext cx="43924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2.4 </a:t>
            </a:r>
            <a:r>
              <a:rPr lang="nb-NO" sz="1350" dirty="0">
                <a:latin typeface="Whitney-Book" panose="02000603040000020003" pitchFamily="2" charset="0"/>
              </a:rPr>
              <a:t>Sammenhengen mellom regnskapsrapportene</a:t>
            </a:r>
          </a:p>
        </p:txBody>
      </p:sp>
      <p:pic>
        <p:nvPicPr>
          <p:cNvPr id="3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669002F7-C619-44CD-872C-83B759E89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09" y="737320"/>
            <a:ext cx="6531982" cy="47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5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75756" y="5935283"/>
            <a:ext cx="43924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2.5 </a:t>
            </a:r>
            <a:r>
              <a:rPr lang="nb-NO" sz="1350" dirty="0">
                <a:latin typeface="Whitney-Book" panose="02000603040000020003" pitchFamily="2" charset="0"/>
              </a:rPr>
              <a:t>Tidslinje</a:t>
            </a: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82646A1D-BD8C-42DF-9D76-2D2708386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0" y="2780928"/>
            <a:ext cx="7329140" cy="15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7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75756" y="5935283"/>
            <a:ext cx="43924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2.6 </a:t>
            </a:r>
            <a:r>
              <a:rPr lang="nb-NO" sz="1350" dirty="0">
                <a:latin typeface="Whitney-Book" panose="02000603040000020003" pitchFamily="2" charset="0"/>
              </a:rPr>
              <a:t>Sammenligning av årlige avskrivninger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4008034-5637-4C44-ACB1-2E4273B39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2" y="836712"/>
            <a:ext cx="7735276" cy="484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5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75756" y="5935283"/>
            <a:ext cx="43924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2.7 </a:t>
            </a:r>
            <a:r>
              <a:rPr lang="nb-NO" sz="1350" dirty="0">
                <a:latin typeface="Whitney-Book" panose="02000603040000020003" pitchFamily="2" charset="0"/>
              </a:rPr>
              <a:t>T-konto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798E4F6-EF53-4517-8467-EC2C3C717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713970"/>
            <a:ext cx="7740352" cy="28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4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75756" y="5935283"/>
            <a:ext cx="43924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2.8 </a:t>
            </a:r>
            <a:r>
              <a:rPr lang="nb-NO" sz="1350" dirty="0">
                <a:latin typeface="Whitney-Book" panose="02000603040000020003" pitchFamily="2" charset="0"/>
              </a:rPr>
              <a:t>Fortegnskonto</a:t>
            </a:r>
          </a:p>
        </p:txBody>
      </p:sp>
      <p:pic>
        <p:nvPicPr>
          <p:cNvPr id="11" name="Bilde 10" descr="Et bilde som inneholder bord&#10;&#10;Automatisk generert beskrivelse">
            <a:extLst>
              <a:ext uri="{FF2B5EF4-FFF2-40B4-BE49-F238E27FC236}">
                <a16:creationId xmlns:a16="http://schemas.microsoft.com/office/drawing/2014/main" id="{650E28C7-96D8-4CFF-B6A4-C79976BE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0" y="1457765"/>
            <a:ext cx="6372200" cy="35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059831" y="5949280"/>
            <a:ext cx="3024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1.1 </a:t>
            </a:r>
            <a:r>
              <a:rPr lang="nb-NO" sz="1350" dirty="0">
                <a:latin typeface="Whitney-Book" panose="02000603040000020003" pitchFamily="2" charset="0"/>
              </a:rPr>
              <a:t>Styring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DD5A6630-11E9-4734-B0BF-9CF4AB758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2926763"/>
            <a:ext cx="8460432" cy="11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8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B68518C-7931-422C-92D2-B9888136A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4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843808" y="5935283"/>
            <a:ext cx="3456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3.1 </a:t>
            </a:r>
            <a:r>
              <a:rPr lang="nb-NO" sz="1350" dirty="0">
                <a:latin typeface="Whitney-Book" panose="02000603040000020003" pitchFamily="2" charset="0"/>
              </a:rPr>
              <a:t>Klassifisering av nøkkeltallsmodeller</a:t>
            </a:r>
          </a:p>
        </p:txBody>
      </p:sp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BBCAC020-73B7-450E-B3FC-6AC7A0D14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1046269"/>
            <a:ext cx="7236296" cy="41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954249" y="5951930"/>
            <a:ext cx="38115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3.2 </a:t>
            </a:r>
            <a:r>
              <a:rPr lang="nb-NO" sz="1350" dirty="0">
                <a:latin typeface="Whitney-Book" panose="02000603040000020003" pitchFamily="2" charset="0"/>
              </a:rPr>
              <a:t>Regnskapsanalysens hovedområder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8D91BDD-B09D-461A-9311-F61C68B8D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700808"/>
            <a:ext cx="7308304" cy="2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17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59831" y="5949280"/>
            <a:ext cx="3024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3.3 </a:t>
            </a:r>
            <a:r>
              <a:rPr lang="nb-NO" sz="1350" dirty="0">
                <a:latin typeface="Whitney-Book" panose="02000603040000020003" pitchFamily="2" charset="0"/>
              </a:rPr>
              <a:t>DuPont-modellen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0DA19BD-DA85-4FB3-9E7D-A78079B14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7" y="597244"/>
            <a:ext cx="8028384" cy="51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1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59831" y="5949280"/>
            <a:ext cx="3024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3.4 </a:t>
            </a:r>
            <a:r>
              <a:rPr lang="nb-NO" sz="1350" dirty="0">
                <a:latin typeface="Whitney-Book" panose="02000603040000020003" pitchFamily="2" charset="0"/>
              </a:rPr>
              <a:t>Brekkstangeffekten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BD37D24-E107-430E-9EB4-3A6E589C6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724744"/>
            <a:ext cx="7128792" cy="51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59831" y="5942302"/>
            <a:ext cx="3024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3.5 </a:t>
            </a:r>
            <a:r>
              <a:rPr lang="nb-NO" sz="1350" dirty="0">
                <a:latin typeface="Whitney-Book" panose="02000603040000020003" pitchFamily="2" charset="0"/>
              </a:rPr>
              <a:t>FNs </a:t>
            </a:r>
            <a:r>
              <a:rPr lang="nb-NO" sz="1350" dirty="0" err="1">
                <a:latin typeface="Whitney-Book" panose="02000603040000020003" pitchFamily="2" charset="0"/>
              </a:rPr>
              <a:t>bærekraftsmål</a:t>
            </a:r>
            <a:endParaRPr lang="nb-NO" sz="1350" dirty="0">
              <a:latin typeface="Whitney-Book" panose="02000603040000020003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2064B9-2402-45E6-9721-0A11420D8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3" y="1058506"/>
            <a:ext cx="7811612" cy="39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51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915815" y="5944730"/>
            <a:ext cx="38884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3.6 </a:t>
            </a:r>
            <a:r>
              <a:rPr lang="nb-NO" sz="1350" dirty="0">
                <a:latin typeface="Whitney-Book" panose="02000603040000020003" pitchFamily="2" charset="0"/>
              </a:rPr>
              <a:t>Generell modell for balansert målstyring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897D086-AC5A-496F-BFB9-BC8184CD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908720"/>
            <a:ext cx="7668344" cy="46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6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915815" y="5942302"/>
            <a:ext cx="38884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3.7 </a:t>
            </a:r>
            <a:r>
              <a:rPr lang="nb-NO" sz="1350" dirty="0">
                <a:latin typeface="Whitney-Book" panose="02000603040000020003" pitchFamily="2" charset="0"/>
              </a:rPr>
              <a:t>Målekort</a:t>
            </a:r>
          </a:p>
        </p:txBody>
      </p:sp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85C04BF8-05C3-4B99-82F9-C4CAD26FF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84564"/>
            <a:ext cx="6912768" cy="51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5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598770E-17E1-4B5E-8E67-6E190EDEB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59832" y="5942302"/>
            <a:ext cx="3024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 </a:t>
            </a:r>
            <a:r>
              <a:rPr lang="nb-NO" sz="1350" dirty="0">
                <a:latin typeface="Whitney-Book" panose="02000603040000020003" pitchFamily="2" charset="0"/>
              </a:rPr>
              <a:t>Kostnadsoversikt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7B94DE3-948F-48EB-8F3D-FE11B3383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1844824"/>
            <a:ext cx="7956376" cy="2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59832" y="5733256"/>
            <a:ext cx="3024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1.2 </a:t>
            </a:r>
            <a:r>
              <a:rPr lang="nb-NO" sz="1350" dirty="0">
                <a:latin typeface="Whitney-Book" panose="02000603040000020003" pitchFamily="2" charset="0"/>
              </a:rPr>
              <a:t>Økonomistyringens grunnleggende spørsmål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8862552-F63E-4EF6-96CF-96C13AB44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578924"/>
            <a:ext cx="5112568" cy="50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97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200164" y="5944107"/>
            <a:ext cx="47436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4.2 </a:t>
            </a:r>
            <a:r>
              <a:rPr lang="nb-NO" sz="1350" dirty="0">
                <a:latin typeface="Whitney-Book" panose="02000603040000020003" pitchFamily="2" charset="0"/>
              </a:rPr>
              <a:t>Ulike innfallsvinkler til bedriftsøkonomiske kostnader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F99065A-BC3A-469F-AD8A-E0EFED1A8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42" y="737320"/>
            <a:ext cx="4964316" cy="48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4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699790" y="5942302"/>
            <a:ext cx="37444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4.3 </a:t>
            </a:r>
            <a:r>
              <a:rPr lang="nb-NO" sz="1350" dirty="0">
                <a:latin typeface="Whitney-Book" panose="02000603040000020003" pitchFamily="2" charset="0"/>
              </a:rPr>
              <a:t>Ulike innfallsvinkler til kostnadsobjekter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F182201-6FAF-48CC-8ED3-8A7DCB7BB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16" y="1556792"/>
            <a:ext cx="5537567" cy="28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59832" y="5949280"/>
            <a:ext cx="3024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4.4 </a:t>
            </a:r>
            <a:r>
              <a:rPr lang="nb-NO" sz="1350" dirty="0">
                <a:latin typeface="Whitney-Book" panose="02000603040000020003" pitchFamily="2" charset="0"/>
              </a:rPr>
              <a:t>Kostnadenes sporbarhet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FD3E47-B829-47C7-8405-810E2D06A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3" y="669499"/>
            <a:ext cx="4989893" cy="49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0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2" y="5944181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4.5 </a:t>
            </a:r>
            <a:r>
              <a:rPr lang="nb-NO" sz="1350" dirty="0">
                <a:latin typeface="Whitney-Book" panose="02000603040000020003" pitchFamily="2" charset="0"/>
              </a:rPr>
              <a:t>Illustrasjon av direkte og indirekte kostnader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2A86EC3-FC1D-4EF3-95E2-2D0FCC358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93452"/>
            <a:ext cx="6624736" cy="45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56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2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4.6 </a:t>
            </a:r>
            <a:r>
              <a:rPr lang="nb-NO" sz="1350" dirty="0">
                <a:latin typeface="Whitney-Book" panose="02000603040000020003" pitchFamily="2" charset="0"/>
              </a:rPr>
              <a:t>Totale variable kostnader, variable kostnader (VK)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4150471-794A-4B26-8EBE-985C03383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5" y="836712"/>
            <a:ext cx="7540929" cy="47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6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711654" y="5937230"/>
            <a:ext cx="57206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4.7 </a:t>
            </a:r>
            <a:r>
              <a:rPr lang="nb-NO" sz="1350" dirty="0">
                <a:latin typeface="Whitney-Book" panose="02000603040000020003" pitchFamily="2" charset="0"/>
              </a:rPr>
              <a:t>Variable kostnader per enhet, variable enhetskostnader (VEK)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94F953-D0AB-47FA-BB44-CCB15E685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5" y="836712"/>
            <a:ext cx="744126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56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2" y="5930948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4.8 </a:t>
            </a:r>
            <a:r>
              <a:rPr lang="nb-NO" sz="1350" dirty="0">
                <a:latin typeface="Whitney-Book" panose="02000603040000020003" pitchFamily="2" charset="0"/>
              </a:rPr>
              <a:t>Faste kostnader (FK)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B87F785-111A-44D6-B510-8F49B08E2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9" y="770648"/>
            <a:ext cx="7369982" cy="47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2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2" y="5915803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4.9 </a:t>
            </a:r>
            <a:r>
              <a:rPr lang="nb-NO" sz="1350" dirty="0">
                <a:latin typeface="Whitney-Book" panose="02000603040000020003" pitchFamily="2" charset="0"/>
              </a:rPr>
              <a:t>Faste enhetskostnader (FEK)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E4F6105-A11F-4FFD-B66B-BF18566D2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5" y="836712"/>
            <a:ext cx="7164288" cy="46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0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4.10 </a:t>
            </a:r>
            <a:r>
              <a:rPr lang="nb-NO" sz="1350" dirty="0">
                <a:latin typeface="Whitney-Book" panose="02000603040000020003" pitchFamily="2" charset="0"/>
              </a:rPr>
              <a:t>Totale kostnader (TK)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A6394A5-F405-471F-9E7D-9F5EE511E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9" y="836712"/>
            <a:ext cx="7443381" cy="48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79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4.11 </a:t>
            </a:r>
            <a:r>
              <a:rPr lang="nb-NO" sz="1350" dirty="0">
                <a:latin typeface="Whitney-Book" panose="02000603040000020003" pitchFamily="2" charset="0"/>
              </a:rPr>
              <a:t>Totale enhetskostnader (TEK)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4EECCC1-02F9-4387-80A9-089599F5F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7329"/>
            <a:ext cx="7488832" cy="48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2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447764" y="5949280"/>
            <a:ext cx="42484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1.3 </a:t>
            </a:r>
            <a:r>
              <a:rPr lang="nb-NO" sz="1350" dirty="0">
                <a:latin typeface="Whitney-Book" panose="02000603040000020003" pitchFamily="2" charset="0"/>
              </a:rPr>
              <a:t>Bedriften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08227D-6045-462D-BED8-61E621CB9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00800" cy="50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7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4.12 </a:t>
            </a:r>
            <a:r>
              <a:rPr lang="nb-NO" sz="1350" dirty="0">
                <a:latin typeface="Whitney-Book" panose="02000603040000020003" pitchFamily="2" charset="0"/>
              </a:rPr>
              <a:t>Totale sprangvis, faste kostnader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C5A5A8-4E80-49CB-8D4A-F867F422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836712"/>
            <a:ext cx="7560840" cy="49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1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4.13 </a:t>
            </a:r>
            <a:r>
              <a:rPr lang="nb-NO" sz="1350" dirty="0">
                <a:latin typeface="Whitney-Book" panose="02000603040000020003" pitchFamily="2" charset="0"/>
              </a:rPr>
              <a:t>Sprangvis, faste kostnader per enhet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161AE70-166D-421F-B9ED-72A05A904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2" y="908720"/>
            <a:ext cx="7431115" cy="481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02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4.14 </a:t>
            </a:r>
            <a:r>
              <a:rPr lang="nb-NO" sz="1350" dirty="0">
                <a:latin typeface="Whitney-Book" panose="02000603040000020003" pitchFamily="2" charset="0"/>
              </a:rPr>
              <a:t>Den teoretiske kostnadskurven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03FAAA-392B-405A-A44E-7255E7C62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852108"/>
            <a:ext cx="7560840" cy="48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1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4.15 </a:t>
            </a:r>
            <a:r>
              <a:rPr lang="nb-NO" sz="1350" dirty="0">
                <a:latin typeface="Whitney-Book" panose="02000603040000020003" pitchFamily="2" charset="0"/>
              </a:rPr>
              <a:t>Kostnadsstruktur</a:t>
            </a:r>
          </a:p>
        </p:txBody>
      </p:sp>
      <p:pic>
        <p:nvPicPr>
          <p:cNvPr id="3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88158802-08AD-42D2-B19F-FFF23AF25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2060271"/>
            <a:ext cx="7596336" cy="213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7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4.16 </a:t>
            </a:r>
            <a:r>
              <a:rPr lang="nb-NO" sz="1350" dirty="0" err="1">
                <a:latin typeface="Whitney-Book" panose="02000603040000020003" pitchFamily="2" charset="0"/>
              </a:rPr>
              <a:t>Beslutningstre</a:t>
            </a:r>
            <a:r>
              <a:rPr lang="nb-NO" sz="1350" dirty="0">
                <a:latin typeface="Whitney-Book" panose="02000603040000020003" pitchFamily="2" charset="0"/>
              </a:rPr>
              <a:t> – </a:t>
            </a:r>
            <a:r>
              <a:rPr lang="nb-NO" sz="1350" dirty="0" err="1">
                <a:latin typeface="Whitney-Book" panose="02000603040000020003" pitchFamily="2" charset="0"/>
              </a:rPr>
              <a:t>sunk</a:t>
            </a:r>
            <a:r>
              <a:rPr lang="nb-NO" sz="1350" dirty="0">
                <a:latin typeface="Whitney-Book" panose="02000603040000020003" pitchFamily="2" charset="0"/>
              </a:rPr>
              <a:t> </a:t>
            </a:r>
            <a:r>
              <a:rPr lang="nb-NO" sz="1350" dirty="0" err="1">
                <a:latin typeface="Whitney-Book" panose="02000603040000020003" pitchFamily="2" charset="0"/>
              </a:rPr>
              <a:t>cost</a:t>
            </a:r>
            <a:endParaRPr lang="nb-NO" sz="1350" dirty="0">
              <a:latin typeface="Whitney-Book" panose="02000603040000020003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DA669BB-3CBC-4923-B385-8E43D2CE6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2" y="1844824"/>
            <a:ext cx="8149276" cy="26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143701" y="5937230"/>
            <a:ext cx="4856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4.17 </a:t>
            </a:r>
            <a:r>
              <a:rPr lang="nb-NO" sz="1350" dirty="0">
                <a:latin typeface="Whitney-Book" panose="02000603040000020003" pitchFamily="2" charset="0"/>
              </a:rPr>
              <a:t>Virkelige og estimerte kostnader ved høy/lav-metoden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79C1239-77E1-4CE4-8D12-251699B97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871764"/>
            <a:ext cx="7128792" cy="49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76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819665" y="5929232"/>
            <a:ext cx="55046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4.18 </a:t>
            </a:r>
            <a:r>
              <a:rPr lang="nb-NO" sz="1350" dirty="0">
                <a:latin typeface="Whitney-Book" panose="02000603040000020003" pitchFamily="2" charset="0"/>
              </a:rPr>
              <a:t>Virkelige og estimerte kostnader ved minste kvadraters metode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CF875F9-9982-4500-8972-E7089E9E6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344816" cy="44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4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0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5.1 </a:t>
            </a:r>
            <a:r>
              <a:rPr lang="nb-NO" sz="1350" dirty="0">
                <a:latin typeface="Whitney-Book" panose="02000603040000020003" pitchFamily="2" charset="0"/>
              </a:rPr>
              <a:t>Kostnadsfordeling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90D4A48-4CFA-42D8-B6C5-07E6BB0D1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916832"/>
            <a:ext cx="7596336" cy="25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4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937230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5.2 </a:t>
            </a:r>
            <a:r>
              <a:rPr lang="nb-NO" sz="1350" dirty="0">
                <a:latin typeface="Whitney-Book" panose="02000603040000020003" pitchFamily="2" charset="0"/>
              </a:rPr>
              <a:t>Overordnet skisse kostnadsfordeling til perioder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AA79FA-D747-4944-B918-838F67B20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2030192"/>
            <a:ext cx="7416824" cy="22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447764" y="5949280"/>
            <a:ext cx="42484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1.4 </a:t>
            </a:r>
            <a:r>
              <a:rPr lang="nb-NO" sz="1350" dirty="0">
                <a:latin typeface="Whitney-Book" panose="02000603040000020003" pitchFamily="2" charset="0"/>
              </a:rPr>
              <a:t>Koordinering av bedriften</a:t>
            </a: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23FF2869-619F-4F63-B15B-DEAFD2407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0" y="2420888"/>
            <a:ext cx="83558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9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5.3 </a:t>
            </a:r>
            <a:r>
              <a:rPr lang="nb-NO" sz="1350" dirty="0">
                <a:latin typeface="Whitney-Book" panose="02000603040000020003" pitchFamily="2" charset="0"/>
              </a:rPr>
              <a:t>Overordnet skisse kostnadsfordeling til objekter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F6F54FD-D50A-44FD-8DAC-04A4659A5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8" y="1052736"/>
            <a:ext cx="7930064" cy="44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34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5.4 </a:t>
            </a:r>
            <a:r>
              <a:rPr lang="nb-NO" sz="1350" dirty="0">
                <a:latin typeface="Whitney-Book" panose="02000603040000020003" pitchFamily="2" charset="0"/>
              </a:rPr>
              <a:t>Prinsippskisse felleskostnader illustrert med et slakt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6AE7EFE-D035-45B9-9209-99923B6EB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9" y="1233227"/>
            <a:ext cx="7730541" cy="38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48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0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107697" y="5915803"/>
            <a:ext cx="4928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6.1 </a:t>
            </a:r>
            <a:r>
              <a:rPr lang="nb-NO" sz="1350" dirty="0">
                <a:latin typeface="Whitney-Book" panose="02000603040000020003" pitchFamily="2" charset="0"/>
              </a:rPr>
              <a:t>Kaffe og kaker (men også direkte og indirekte kostnader)</a:t>
            </a:r>
          </a:p>
        </p:txBody>
      </p:sp>
      <p:pic>
        <p:nvPicPr>
          <p:cNvPr id="4" name="Bilde 3" descr="Et bilde som inneholder kopp, bord, kaffe, utendørs&#10;&#10;Automatisk generert beskrivelse">
            <a:extLst>
              <a:ext uri="{FF2B5EF4-FFF2-40B4-BE49-F238E27FC236}">
                <a16:creationId xmlns:a16="http://schemas.microsoft.com/office/drawing/2014/main" id="{44311E1C-2514-4915-8EA6-9C9904D9D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41" y="1052736"/>
            <a:ext cx="4171718" cy="41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81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6.2 </a:t>
            </a:r>
            <a:r>
              <a:rPr lang="nb-NO" sz="1350" dirty="0">
                <a:latin typeface="Whitney-Book" panose="02000603040000020003" pitchFamily="2" charset="0"/>
              </a:rPr>
              <a:t>Sammenhengen mellom pris og fortjenesteprosent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CF51938-E6A8-4B63-A2D4-481287E30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38" y="1494569"/>
            <a:ext cx="5652120" cy="31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80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6.3 </a:t>
            </a:r>
            <a:r>
              <a:rPr lang="nb-NO" sz="1350" dirty="0">
                <a:latin typeface="Whitney-Book" panose="02000603040000020003" pitchFamily="2" charset="0"/>
              </a:rPr>
              <a:t>Oppskåret brød i frysepose</a:t>
            </a:r>
          </a:p>
        </p:txBody>
      </p:sp>
      <p:pic>
        <p:nvPicPr>
          <p:cNvPr id="3" name="Bilde 2" descr="Et bilde som inneholder tekst, mat, innendørs, husholdningsapparat&#10;&#10;Automatisk generert beskrivelse">
            <a:extLst>
              <a:ext uri="{FF2B5EF4-FFF2-40B4-BE49-F238E27FC236}">
                <a16:creationId xmlns:a16="http://schemas.microsoft.com/office/drawing/2014/main" id="{B2A0212F-A213-4589-94DC-EB8173360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11" y="836712"/>
            <a:ext cx="3726173" cy="47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32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049857" y="5886364"/>
            <a:ext cx="50442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6.4 </a:t>
            </a:r>
            <a:r>
              <a:rPr lang="nb-NO" sz="1350" dirty="0">
                <a:latin typeface="Whitney-Book" panose="02000603040000020003" pitchFamily="2" charset="0"/>
              </a:rPr>
              <a:t>Sammenhengen mellom pris og dekningsgrad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717EA38-E535-4E49-9875-EDCB9386F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1916832"/>
            <a:ext cx="8625326" cy="27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58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09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7.1 </a:t>
            </a:r>
            <a:r>
              <a:rPr lang="nb-NO" sz="1350" dirty="0">
                <a:latin typeface="Whitney-Book" panose="02000603040000020003" pitchFamily="2" charset="0"/>
              </a:rPr>
              <a:t>Prinsippskisse beslutningsproblemer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50A690F-706B-4FB1-8885-C533160A0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22842"/>
            <a:ext cx="5472608" cy="49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9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7.2 </a:t>
            </a:r>
            <a:r>
              <a:rPr lang="nb-NO" sz="1350" dirty="0" err="1">
                <a:latin typeface="Whitney-Book" panose="02000603040000020003" pitchFamily="2" charset="0"/>
              </a:rPr>
              <a:t>Nullpunktsdiagram</a:t>
            </a:r>
            <a:endParaRPr lang="nb-NO" sz="1350" dirty="0">
              <a:latin typeface="Whitney-Book" panose="02000603040000020003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7E20C9-D9BD-411F-BE31-498A8435B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36" y="669499"/>
            <a:ext cx="6541728" cy="4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447764" y="5949280"/>
            <a:ext cx="42484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1.5 </a:t>
            </a:r>
            <a:r>
              <a:rPr lang="nb-NO" sz="1350" dirty="0">
                <a:latin typeface="Whitney-Book" panose="02000603040000020003" pitchFamily="2" charset="0"/>
              </a:rPr>
              <a:t>Økonomiavdelingens roller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3F37442-80AB-4A0E-B88A-4268A1DF8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1951119"/>
            <a:ext cx="8028384" cy="21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6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7.3 </a:t>
            </a:r>
            <a:r>
              <a:rPr lang="nb-NO" sz="1350" dirty="0">
                <a:latin typeface="Whitney-Book" panose="02000603040000020003" pitchFamily="2" charset="0"/>
              </a:rPr>
              <a:t>Maksimal produksjon én begrensende faktor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F8D05DE-1D09-460B-80C2-70C82D1ED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4" y="861140"/>
            <a:ext cx="7524328" cy="47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75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7.4 </a:t>
            </a:r>
            <a:r>
              <a:rPr lang="nb-NO" sz="1350" dirty="0">
                <a:latin typeface="Whitney-Book" panose="02000603040000020003" pitchFamily="2" charset="0"/>
              </a:rPr>
              <a:t>Produksjonsmulighetsområde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955E94D-423A-4B12-8CCA-57319D589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692696"/>
            <a:ext cx="7020272" cy="49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9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7.5 </a:t>
            </a:r>
            <a:r>
              <a:rPr lang="nb-NO" sz="1350" dirty="0">
                <a:latin typeface="Whitney-Book" panose="02000603040000020003" pitchFamily="2" charset="0"/>
              </a:rPr>
              <a:t>På vei mot optimal produktkombinasjon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E32B99F-8EDB-4E72-BC70-BBA252879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700200"/>
            <a:ext cx="7272808" cy="50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596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7.6 </a:t>
            </a:r>
            <a:r>
              <a:rPr lang="nb-NO" sz="1350" dirty="0">
                <a:latin typeface="Whitney-Book" panose="02000603040000020003" pitchFamily="2" charset="0"/>
              </a:rPr>
              <a:t>Optimal produktkombinasjon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26DFDE-FD0A-4224-B505-E54F52712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7" y="698938"/>
            <a:ext cx="6861426" cy="49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15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7.7 </a:t>
            </a:r>
            <a:r>
              <a:rPr lang="nb-NO" sz="1350" dirty="0">
                <a:latin typeface="Whitney-Book" panose="02000603040000020003" pitchFamily="2" charset="0"/>
              </a:rPr>
              <a:t>Prisfølsomhet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18E7FA7-D273-4EEC-BDA8-A0CD0A9EA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25" y="836712"/>
            <a:ext cx="6827149" cy="47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29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7.8 </a:t>
            </a:r>
            <a:r>
              <a:rPr lang="nb-NO" sz="1350" dirty="0">
                <a:latin typeface="Whitney-Book" panose="02000603040000020003" pitchFamily="2" charset="0"/>
              </a:rPr>
              <a:t>Marginalinntekt og marginalkostnad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63E1811-EBD8-47B4-B368-BF4BFACDD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0" y="654657"/>
            <a:ext cx="6462595" cy="50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573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7.9 </a:t>
            </a:r>
            <a:r>
              <a:rPr lang="nb-NO" sz="1350" dirty="0">
                <a:latin typeface="Whitney-Book" panose="02000603040000020003" pitchFamily="2" charset="0"/>
              </a:rPr>
              <a:t>Optimal markedstilpasning - monopol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39CF57D-4B1C-432F-BF64-BC3748C8E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96" y="669499"/>
            <a:ext cx="6540408" cy="50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107699" y="5903719"/>
            <a:ext cx="49286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7.10 </a:t>
            </a:r>
            <a:r>
              <a:rPr lang="nb-NO" sz="1350" dirty="0">
                <a:latin typeface="Whitney-Book" panose="02000603040000020003" pitchFamily="2" charset="0"/>
              </a:rPr>
              <a:t>Optimal markedstilpasning – monopol og frikonkurranse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3EA9982-639D-4660-8E7B-1025FDD0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704484"/>
            <a:ext cx="6552728" cy="50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336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52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8.1 </a:t>
            </a:r>
            <a:r>
              <a:rPr lang="nb-NO" sz="1350" dirty="0">
                <a:latin typeface="Whitney-Book" panose="02000603040000020003" pitchFamily="2" charset="0"/>
              </a:rPr>
              <a:t>Potensialet med aktivitetsbaserte kalkyler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A90EB91-2DB3-4396-855C-9BDCF1056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2" y="1136269"/>
            <a:ext cx="7380312" cy="40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3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447764" y="5949280"/>
            <a:ext cx="42484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1.6 </a:t>
            </a:r>
            <a:r>
              <a:rPr lang="nb-NO" sz="1350" dirty="0">
                <a:latin typeface="Whitney-Book" panose="02000603040000020003" pitchFamily="2" charset="0"/>
              </a:rPr>
              <a:t>Styringssløyfen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2FDF365-F2DD-4621-BD25-E466B93C6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98" y="737320"/>
            <a:ext cx="5012803" cy="5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261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8.2 </a:t>
            </a:r>
            <a:r>
              <a:rPr lang="nb-NO" sz="1350" dirty="0">
                <a:latin typeface="Whitney-Book" panose="02000603040000020003" pitchFamily="2" charset="0"/>
              </a:rPr>
              <a:t>Aktivitetshierarki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B201FA1-BA62-470E-87F7-B61E2CD6F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2240711"/>
            <a:ext cx="7236296" cy="18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63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999687" y="5886364"/>
            <a:ext cx="5144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8.3 </a:t>
            </a:r>
            <a:r>
              <a:rPr lang="nb-NO" sz="1350" dirty="0">
                <a:latin typeface="Whitney-Book" panose="02000603040000020003" pitchFamily="2" charset="0"/>
              </a:rPr>
              <a:t>Overordnet skisse kostnadsfordeling til objekter ved ABC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46225BB-9D8B-4DE0-8068-1008E034A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052736"/>
            <a:ext cx="7416824" cy="41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045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999687" y="5886364"/>
            <a:ext cx="5144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8.4 </a:t>
            </a:r>
            <a:r>
              <a:rPr lang="nb-NO" sz="1350" dirty="0">
                <a:latin typeface="Whitney-Book" panose="02000603040000020003" pitchFamily="2" charset="0"/>
              </a:rPr>
              <a:t>De totale kostnadene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E3769D-F3B0-4C12-82AC-31BF749A4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1628800"/>
            <a:ext cx="5796136" cy="30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76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999687" y="5886364"/>
            <a:ext cx="5144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8.5 </a:t>
            </a:r>
            <a:r>
              <a:rPr lang="nb-NO" sz="1350" dirty="0">
                <a:latin typeface="Whitney-Book" panose="02000603040000020003" pitchFamily="2" charset="0"/>
              </a:rPr>
              <a:t>Erfaringslæringssirkelen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6FC7919-739E-4FC6-98B1-77AFB2E23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268760"/>
            <a:ext cx="7668344" cy="38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7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999687" y="5886364"/>
            <a:ext cx="5144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8.6 </a:t>
            </a:r>
            <a:r>
              <a:rPr lang="nb-NO" sz="1350" dirty="0" err="1">
                <a:latin typeface="Whitney-Book" panose="02000603040000020003" pitchFamily="2" charset="0"/>
              </a:rPr>
              <a:t>Demings</a:t>
            </a:r>
            <a:r>
              <a:rPr lang="nb-NO" sz="1350" dirty="0">
                <a:latin typeface="Whitney-Book" panose="02000603040000020003" pitchFamily="2" charset="0"/>
              </a:rPr>
              <a:t> kvalitetssirkel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D796294-9914-43D5-BB99-6D285A90F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24744"/>
            <a:ext cx="7668344" cy="41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937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52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9.1 </a:t>
            </a:r>
            <a:r>
              <a:rPr lang="nb-NO" sz="1350" dirty="0">
                <a:latin typeface="Whitney-Book" panose="02000603040000020003" pitchFamily="2" charset="0"/>
              </a:rPr>
              <a:t>Fremgangsmåte investeringsanalyse</a:t>
            </a: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D0FC7CAD-A883-45DE-8F96-BAC500457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2492896"/>
            <a:ext cx="7020272" cy="15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41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9.2 </a:t>
            </a:r>
            <a:r>
              <a:rPr lang="nb-NO" sz="1350" dirty="0">
                <a:latin typeface="Whitney-Book" panose="02000603040000020003" pitchFamily="2" charset="0"/>
              </a:rPr>
              <a:t>Sluttverdi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45D98A6-41CD-4F0B-8482-61E3E81FB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2519043"/>
            <a:ext cx="7596336" cy="16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35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107697" y="5911468"/>
            <a:ext cx="4928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9.3 </a:t>
            </a:r>
            <a:r>
              <a:rPr lang="nb-NO" sz="1350" dirty="0">
                <a:latin typeface="Whitney-Book" panose="02000603040000020003" pitchFamily="2" charset="0"/>
              </a:rPr>
              <a:t>Renten og tidshorisontens betydning for sluttverdien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57ED55A-250A-4C83-9BA3-4E9D38C81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0" y="738929"/>
            <a:ext cx="7381298" cy="49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39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9.4 </a:t>
            </a:r>
            <a:r>
              <a:rPr lang="nb-NO" sz="1350" dirty="0">
                <a:latin typeface="Whitney-Book" panose="02000603040000020003" pitchFamily="2" charset="0"/>
              </a:rPr>
              <a:t>Nåverdi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DFBB9A2-FA8E-4BC1-8970-310D3D85E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99761"/>
            <a:ext cx="7686600" cy="20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447764" y="5949280"/>
            <a:ext cx="42484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1.7 </a:t>
            </a:r>
            <a:r>
              <a:rPr lang="nb-NO" sz="1350" dirty="0">
                <a:latin typeface="Whitney-Book" panose="02000603040000020003" pitchFamily="2" charset="0"/>
              </a:rPr>
              <a:t>Bedriftsøkonomi – en mosaikk av fagområder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04100EE-6EB8-41C9-80AB-18D8AD558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48" y="596905"/>
            <a:ext cx="5261703" cy="52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84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9.5 </a:t>
            </a:r>
            <a:r>
              <a:rPr lang="nb-NO" sz="1350" dirty="0">
                <a:latin typeface="Whitney-Book" panose="02000603040000020003" pitchFamily="2" charset="0"/>
              </a:rPr>
              <a:t>Nåverdi Birgers Burger AS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FFF8BF-2E67-4321-849A-8FA31E2DE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6" y="2132856"/>
            <a:ext cx="6588224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935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9.6 </a:t>
            </a:r>
            <a:r>
              <a:rPr lang="nb-NO" sz="1350" dirty="0">
                <a:latin typeface="Whitney-Book" panose="02000603040000020003" pitchFamily="2" charset="0"/>
              </a:rPr>
              <a:t>Rente og tidshorisontens betydning for sluttverdien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37E27F0-786A-4D74-BF54-FC693FE2F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17" y="836712"/>
            <a:ext cx="7170165" cy="47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915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9.7 </a:t>
            </a:r>
            <a:r>
              <a:rPr lang="nb-NO" sz="1350" dirty="0">
                <a:latin typeface="Whitney-Book" panose="02000603040000020003" pitchFamily="2" charset="0"/>
              </a:rPr>
              <a:t>Nåverdiprofil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BF2A927-7298-41D8-9FEB-C74CD1D27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8" y="908720"/>
            <a:ext cx="7883383" cy="45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24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9.8 </a:t>
            </a:r>
            <a:r>
              <a:rPr lang="nb-NO" sz="1350" dirty="0">
                <a:latin typeface="Whitney-Book" panose="02000603040000020003" pitchFamily="2" charset="0"/>
              </a:rPr>
              <a:t>Nåverdiprofiler gjensidig utelukkende prosjekter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E605174-85B5-4FCA-B734-0F9C165E1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0" y="669499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080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9.9 </a:t>
            </a:r>
            <a:r>
              <a:rPr lang="nb-NO" sz="1350" dirty="0">
                <a:latin typeface="Whitney-Book" panose="02000603040000020003" pitchFamily="2" charset="0"/>
              </a:rPr>
              <a:t>Stjernediagram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4D0423A-A271-41AE-95E6-71C23DBC8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1" y="703171"/>
            <a:ext cx="7288718" cy="48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629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9.10 </a:t>
            </a:r>
            <a:r>
              <a:rPr lang="nb-NO" sz="1350" dirty="0">
                <a:latin typeface="Whitney-Book" panose="02000603040000020003" pitchFamily="2" charset="0"/>
              </a:rPr>
              <a:t>Prosessen for målkostnadsanalyse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8F0292F-F2DF-43CA-9711-063977B7B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5" y="698938"/>
            <a:ext cx="5907665" cy="493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083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" y="0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52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855669" y="5877272"/>
            <a:ext cx="54326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10.1 </a:t>
            </a:r>
            <a:r>
              <a:rPr lang="nb-NO" sz="1350" dirty="0">
                <a:latin typeface="Whitney-Book" panose="02000603040000020003" pitchFamily="2" charset="0"/>
              </a:rPr>
              <a:t>Situasjonsbestemt budsjettering – basert på Bergstrand (1998)</a:t>
            </a:r>
          </a:p>
        </p:txBody>
      </p:sp>
      <p:pic>
        <p:nvPicPr>
          <p:cNvPr id="3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B2696627-B4B1-44ED-88B4-5F94D4C65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7" y="1124744"/>
            <a:ext cx="6794863" cy="39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7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10.2 </a:t>
            </a:r>
            <a:r>
              <a:rPr lang="nb-NO" sz="1350" dirty="0">
                <a:latin typeface="Whitney-Book" panose="02000603040000020003" pitchFamily="2" charset="0"/>
              </a:rPr>
              <a:t>Faser i budsjettarbeidet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F313A0D-21A5-4EDD-8871-50F972F9E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2" y="2944726"/>
            <a:ext cx="8190316" cy="9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729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10.3 </a:t>
            </a:r>
            <a:r>
              <a:rPr lang="nb-NO" sz="1350" dirty="0">
                <a:latin typeface="Whitney-Book" panose="02000603040000020003" pitchFamily="2" charset="0"/>
              </a:rPr>
              <a:t>Budsjettet utarbeides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3B349F5-1FA9-4D1B-BFCE-14DF116AF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938890"/>
            <a:ext cx="7668344" cy="24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069722" y="5933214"/>
            <a:ext cx="50045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1.8 </a:t>
            </a:r>
            <a:r>
              <a:rPr lang="nb-NO" sz="1350" dirty="0">
                <a:latin typeface="Whitney-Book" panose="02000603040000020003" pitchFamily="2" charset="0"/>
              </a:rPr>
              <a:t>Økonomistyringens virkemidler (basert på Simons, 1994)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5F11F59-EF92-4E6B-8D5C-FA5C7FDDE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2" y="1141284"/>
            <a:ext cx="7769436" cy="41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20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10.4 </a:t>
            </a:r>
            <a:r>
              <a:rPr lang="nb-NO" sz="1350" dirty="0">
                <a:latin typeface="Whitney-Book" panose="02000603040000020003" pitchFamily="2" charset="0"/>
              </a:rPr>
              <a:t>Oppbygging av kapitalbehov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86A646A-DD06-4F68-97D8-3F8BE8EC7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17" y="1118679"/>
            <a:ext cx="5505161" cy="41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430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7B4AB3C-D6F4-420B-BD8F-426309DCB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52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11.1 </a:t>
            </a:r>
            <a:r>
              <a:rPr lang="nb-NO" sz="1350" dirty="0">
                <a:latin typeface="Whitney-Book" panose="02000603040000020003" pitchFamily="2" charset="0"/>
              </a:rPr>
              <a:t>Prinsippskisse for driftsregnskap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D1448DF-8CD6-4BFD-9006-90086A0E4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755380"/>
            <a:ext cx="5400600" cy="4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772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07691" y="5886364"/>
            <a:ext cx="4528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11.2 </a:t>
            </a:r>
            <a:r>
              <a:rPr lang="nb-NO" sz="1350" dirty="0">
                <a:latin typeface="Whitney-Book" panose="02000603040000020003" pitchFamily="2" charset="0"/>
              </a:rPr>
              <a:t>Prinsippskisse for avviksanalyse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34CED79-FF5F-4012-AB05-23341FCF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" y="1418408"/>
            <a:ext cx="7545280" cy="32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98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75557" y="5886364"/>
            <a:ext cx="7992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11.3 </a:t>
            </a:r>
            <a:r>
              <a:rPr lang="nb-NO" sz="1350" dirty="0">
                <a:latin typeface="Whitney-Book" panose="02000603040000020003" pitchFamily="2" charset="0"/>
              </a:rPr>
              <a:t>Prinsippskisse for avviksanalyse når bidragsmetoden brukes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92A6953-8AEF-4F2B-A884-52CFDB247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" y="1471822"/>
            <a:ext cx="7545280" cy="32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658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75557" y="5886364"/>
            <a:ext cx="7992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11.4 </a:t>
            </a:r>
            <a:r>
              <a:rPr lang="nb-NO" sz="1350" dirty="0">
                <a:latin typeface="Whitney-Book" panose="02000603040000020003" pitchFamily="2" charset="0"/>
              </a:rPr>
              <a:t>Prinsippskisse for avviksanalyse når selvkostmetoden brukes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830B43B-6667-428C-B8F4-4E648D08B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" y="1488721"/>
            <a:ext cx="7545280" cy="30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60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75557" y="5886364"/>
            <a:ext cx="7992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11.5 </a:t>
            </a:r>
            <a:r>
              <a:rPr lang="nb-NO" sz="1350" dirty="0">
                <a:latin typeface="Whitney-Book" panose="02000603040000020003" pitchFamily="2" charset="0"/>
              </a:rPr>
              <a:t>Prinsippskisse for avviksanalyse av indirekte kostnader ved bidragsmetoden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6A2BDA2-EF2C-4E93-B29A-5B1E9F2C8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80" y="1268760"/>
            <a:ext cx="6246440" cy="34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21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75557" y="5886364"/>
            <a:ext cx="7992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11.6 </a:t>
            </a:r>
            <a:r>
              <a:rPr lang="nb-NO" sz="1350" dirty="0">
                <a:latin typeface="Whitney-Book" panose="02000603040000020003" pitchFamily="2" charset="0"/>
              </a:rPr>
              <a:t>Prinsippskisse for avviksanalyse av indirekte kostnader ved selvkostmetoden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E17F19C-595C-4110-98F1-906444268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9" y="1484784"/>
            <a:ext cx="767434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347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128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"/>
            <a:ext cx="3744416" cy="30704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75557" y="5886364"/>
            <a:ext cx="7992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2E6A"/>
                </a:solidFill>
                <a:latin typeface="Whitney-Bold" panose="02000803040000020004" pitchFamily="2" charset="0"/>
              </a:rPr>
              <a:t>Figur 12.1 </a:t>
            </a:r>
            <a:r>
              <a:rPr lang="nb-NO" sz="1350" dirty="0">
                <a:latin typeface="Whitney-Book" panose="02000603040000020003" pitchFamily="2" charset="0"/>
              </a:rPr>
              <a:t>Økonomiens roller (Berg, 2015b)</a:t>
            </a:r>
          </a:p>
        </p:txBody>
      </p:sp>
      <p:pic>
        <p:nvPicPr>
          <p:cNvPr id="3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310FB8D5-315C-485D-B93A-91B981D45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5580112" cy="24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8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14844</TotalTime>
  <Words>513</Words>
  <Application>Microsoft Office PowerPoint</Application>
  <PresentationFormat>Skjermfremvisning (4:3)</PresentationFormat>
  <Paragraphs>88</Paragraphs>
  <Slides>99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99</vt:i4>
      </vt:variant>
    </vt:vector>
  </HeadingPairs>
  <TitlesOfParts>
    <vt:vector size="104" baseType="lpstr">
      <vt:lpstr>Arial</vt:lpstr>
      <vt:lpstr>Calibri</vt:lpstr>
      <vt:lpstr>Whitney-Bold</vt:lpstr>
      <vt:lpstr>Whitney-Book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 Olsen</dc:creator>
  <cp:lastModifiedBy>Johansen, Christopher</cp:lastModifiedBy>
  <cp:revision>60</cp:revision>
  <dcterms:created xsi:type="dcterms:W3CDTF">2017-08-23T04:46:12Z</dcterms:created>
  <dcterms:modified xsi:type="dcterms:W3CDTF">2021-09-30T14:46:25Z</dcterms:modified>
</cp:coreProperties>
</file>